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1" r:id="rId5"/>
    <p:sldId id="272" r:id="rId6"/>
    <p:sldId id="273" r:id="rId7"/>
    <p:sldId id="274" r:id="rId8"/>
    <p:sldId id="278" r:id="rId9"/>
    <p:sldId id="275" r:id="rId10"/>
    <p:sldId id="276" r:id="rId11"/>
    <p:sldId id="267" r:id="rId12"/>
    <p:sldId id="27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4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5E0E4-4FD8-4E8B-B4F5-ECAFE6F18F48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7A19-5FA5-419E-A9D3-05A825E6D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5E0E4-4FD8-4E8B-B4F5-ECAFE6F18F48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7A19-5FA5-419E-A9D3-05A825E6D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5E0E4-4FD8-4E8B-B4F5-ECAFE6F18F48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7A19-5FA5-419E-A9D3-05A825E6D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5E0E4-4FD8-4E8B-B4F5-ECAFE6F18F48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7A19-5FA5-419E-A9D3-05A825E6D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5E0E4-4FD8-4E8B-B4F5-ECAFE6F18F48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7A19-5FA5-419E-A9D3-05A825E6D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5E0E4-4FD8-4E8B-B4F5-ECAFE6F18F48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7A19-5FA5-419E-A9D3-05A825E6D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5E0E4-4FD8-4E8B-B4F5-ECAFE6F18F48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7A19-5FA5-419E-A9D3-05A825E6D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5E0E4-4FD8-4E8B-B4F5-ECAFE6F18F48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7A19-5FA5-419E-A9D3-05A825E6D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5E0E4-4FD8-4E8B-B4F5-ECAFE6F18F48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7A19-5FA5-419E-A9D3-05A825E6D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5E0E4-4FD8-4E8B-B4F5-ECAFE6F18F48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7A19-5FA5-419E-A9D3-05A825E6D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5E0E4-4FD8-4E8B-B4F5-ECAFE6F18F48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7A19-5FA5-419E-A9D3-05A825E6D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5E0E4-4FD8-4E8B-B4F5-ECAFE6F18F48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97A19-5FA5-419E-A9D3-05A825E6D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tiff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!OLE_LINK1" TargetMode="External"/><Relationship Id="rId4" Type="http://schemas.openxmlformats.org/officeDocument/2006/relationships/image" Target="../media/image1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!OLE_LINK2" TargetMode="External"/><Relationship Id="rId4" Type="http://schemas.openxmlformats.org/officeDocument/2006/relationships/image" Target="../media/image13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Experiment Five: </a:t>
            </a:r>
            <a:r>
              <a:rPr lang="en-US" dirty="0" err="1" smtClean="0"/>
              <a:t>Microstimulation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Identify relationships between leg movements and ganglia spike patterns</a:t>
            </a:r>
            <a:endParaRPr lang="en-US" dirty="0"/>
          </a:p>
        </p:txBody>
      </p:sp>
      <p:pic>
        <p:nvPicPr>
          <p:cNvPr id="8" name="Content Placeholder 7" descr="Microdissection electrode placement.t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39140" y="1778349"/>
            <a:ext cx="3474720" cy="4169664"/>
          </a:xfrm>
        </p:spPr>
      </p:pic>
      <p:pic>
        <p:nvPicPr>
          <p:cNvPr id="7" name="Content Placeholder 6" descr="Exp2_Fig9_SpikePatternDatabase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475192"/>
            <a:ext cx="4038600" cy="277597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Exercise 3B: Stimulation of </a:t>
            </a:r>
            <a:r>
              <a:rPr lang="en-US" dirty="0" err="1" smtClean="0"/>
              <a:t>metathoracic</a:t>
            </a:r>
            <a:r>
              <a:rPr lang="en-US" dirty="0" smtClean="0"/>
              <a:t> ganglion/ Effect of spike patterns and amplitude on movement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1143000" y="2895600"/>
          <a:ext cx="7232650" cy="360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3" name="Document" r:id="rId3" imgW="5626100" imgH="2806700" progId="Word.Document.12">
                  <p:link updateAutomatic="1"/>
                </p:oleObj>
              </mc:Choice>
              <mc:Fallback>
                <p:oleObj name="Document" r:id="rId3" imgW="5626100" imgH="2806700" progId="Word.Document.12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895600"/>
                        <a:ext cx="7232650" cy="3608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Exercise 3B: Stimulation of </a:t>
            </a:r>
            <a:r>
              <a:rPr lang="en-US" dirty="0" err="1" smtClean="0"/>
              <a:t>metathoracic</a:t>
            </a:r>
            <a:r>
              <a:rPr lang="en-US" dirty="0" smtClean="0"/>
              <a:t> ganglion/ Effect of spike patterns and amplitude on movement</a:t>
            </a:r>
            <a:endParaRPr lang="en-US" dirty="0"/>
          </a:p>
        </p:txBody>
      </p:sp>
      <p:graphicFrame>
        <p:nvGraphicFramePr>
          <p:cNvPr id="36867" name="Object 3"/>
          <p:cNvGraphicFramePr>
            <a:graphicFrameLocks noChangeAspect="1"/>
          </p:cNvGraphicFramePr>
          <p:nvPr/>
        </p:nvGraphicFramePr>
        <p:xfrm>
          <a:off x="762000" y="2286000"/>
          <a:ext cx="7844082" cy="368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0" name="Document" r:id="rId3" imgW="5626100" imgH="2641600" progId="Word.Document.12">
                  <p:link updateAutomatic="1"/>
                </p:oleObj>
              </mc:Choice>
              <mc:Fallback>
                <p:oleObj name="Document" r:id="rId3" imgW="5626100" imgH="2641600" progId="Word.Document.12">
                  <p:link updateAutomatic="1"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286000"/>
                        <a:ext cx="7844082" cy="368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Since nerves use electricity to communicate, they can be manipulated with electricity as well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5486400"/>
            <a:ext cx="670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Luigi </a:t>
            </a:r>
            <a:r>
              <a:rPr lang="en-US" sz="2400" dirty="0" smtClean="0"/>
              <a:t>Galvani </a:t>
            </a:r>
            <a:r>
              <a:rPr lang="en-US" sz="2400" dirty="0" smtClean="0"/>
              <a:t>discovered in the 1700s that electricity applied to the nerves of frog legs caused the large muscles to twitch</a:t>
            </a:r>
            <a:endParaRPr lang="en-US" sz="2400" dirty="0"/>
          </a:p>
        </p:txBody>
      </p:sp>
      <p:pic>
        <p:nvPicPr>
          <p:cNvPr id="7" name="Content Placeholder 6" descr="Exp5_frogleg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7600" y="2057400"/>
            <a:ext cx="1828800" cy="332654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1524000"/>
          </a:xfrm>
        </p:spPr>
        <p:txBody>
          <a:bodyPr>
            <a:noAutofit/>
          </a:bodyPr>
          <a:lstStyle/>
          <a:p>
            <a:r>
              <a:rPr lang="en-US" dirty="0" smtClean="0"/>
              <a:t>Is “animal” electricity different than the electricity of lightening storms?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5715000"/>
            <a:ext cx="670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Galvani</a:t>
            </a:r>
            <a:r>
              <a:rPr lang="en-US" sz="2400" dirty="0" smtClean="0"/>
              <a:t> hung frog legs off his back porch during thunderstorms and watched the legs twitch.</a:t>
            </a:r>
            <a:endParaRPr lang="en-US" sz="2400" dirty="0"/>
          </a:p>
        </p:txBody>
      </p:sp>
      <p:pic>
        <p:nvPicPr>
          <p:cNvPr id="6" name="Picture 5" descr="exp5_galvani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676400"/>
            <a:ext cx="5486400" cy="387400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417638"/>
          </a:xfrm>
        </p:spPr>
        <p:txBody>
          <a:bodyPr>
            <a:noAutofit/>
          </a:bodyPr>
          <a:lstStyle/>
          <a:p>
            <a:r>
              <a:rPr lang="en-US" dirty="0" smtClean="0"/>
              <a:t>Can electricity applied to brain modify body function?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5657671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Hitzig</a:t>
            </a:r>
            <a:r>
              <a:rPr lang="en-US" sz="2400" dirty="0" smtClean="0"/>
              <a:t> and Fritsch (1870): applied electrical current to dog cerebral cortex showed that stimulating different parts of brain causes different types of movement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600200"/>
            <a:ext cx="3799358" cy="388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Present Day </a:t>
            </a:r>
            <a:r>
              <a:rPr lang="en-US" dirty="0" err="1" smtClean="0"/>
              <a:t>Neuromodulation</a:t>
            </a:r>
            <a:r>
              <a:rPr lang="en-US" dirty="0" smtClean="0"/>
              <a:t> Applications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Deep Brain Stimulation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Retinal Prosthetic</a:t>
            </a:r>
            <a:endParaRPr lang="en-US" dirty="0"/>
          </a:p>
        </p:txBody>
      </p:sp>
      <p:pic>
        <p:nvPicPr>
          <p:cNvPr id="10" name="Content Placeholder 9" descr="Exp5_fig4_DBSMa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007286" y="2174875"/>
            <a:ext cx="2940016" cy="3951288"/>
          </a:xfrm>
        </p:spPr>
      </p:pic>
      <p:pic>
        <p:nvPicPr>
          <p:cNvPr id="12" name="Content Placeholder 11" descr="Exp5_eye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868860" y="2618784"/>
            <a:ext cx="1903540" cy="2635111"/>
          </a:xfrm>
        </p:spPr>
      </p:pic>
      <p:sp>
        <p:nvSpPr>
          <p:cNvPr id="7" name="TextBox 6"/>
          <p:cNvSpPr txBox="1"/>
          <p:nvPr/>
        </p:nvSpPr>
        <p:spPr>
          <a:xfrm>
            <a:off x="0" y="6059269"/>
            <a:ext cx="5814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Which can help the symptoms of Parkinson’s but sometimes </a:t>
            </a:r>
          </a:p>
          <a:p>
            <a:pPr algn="ctr"/>
            <a:r>
              <a:rPr lang="en-US"/>
              <a:t>causes increased complusive behavior like gambling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16200000" flipV="1">
            <a:off x="6248400" y="4724400"/>
            <a:ext cx="20574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740364" y="5943600"/>
            <a:ext cx="1582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implanted chip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Exercise 1: Cockroach Leg </a:t>
            </a:r>
            <a:r>
              <a:rPr lang="en-US" dirty="0" err="1" smtClean="0"/>
              <a:t>Microstimulation</a:t>
            </a:r>
            <a:r>
              <a:rPr lang="en-US" dirty="0" smtClean="0"/>
              <a:t> Set up</a:t>
            </a:r>
            <a:endParaRPr lang="en-US" dirty="0"/>
          </a:p>
        </p:txBody>
      </p:sp>
      <p:pic>
        <p:nvPicPr>
          <p:cNvPr id="9" name="Content Placeholder 8" descr="Fig6_CockroachLeg_Plug_Comput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2209800"/>
            <a:ext cx="5009366" cy="378197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274638"/>
            <a:ext cx="8991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Exercise 2: Response of motor neurons to amplitude and frequency </a:t>
            </a:r>
            <a:endParaRPr lang="en-US" dirty="0"/>
          </a:p>
        </p:txBody>
      </p:sp>
      <p:pic>
        <p:nvPicPr>
          <p:cNvPr id="7" name="Content Placeholder 6" descr="Square_wave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800600" y="2194131"/>
            <a:ext cx="3704138" cy="2225469"/>
          </a:xfrm>
        </p:spPr>
      </p:pic>
      <p:pic>
        <p:nvPicPr>
          <p:cNvPr id="8" name="Content Placeholder 7" descr="Electrodes_in_RoachLeg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0" y="2209800"/>
            <a:ext cx="4744450" cy="2745851"/>
          </a:xfrm>
        </p:spPr>
      </p:pic>
      <p:grpSp>
        <p:nvGrpSpPr>
          <p:cNvPr id="14" name="Group 13"/>
          <p:cNvGrpSpPr/>
          <p:nvPr/>
        </p:nvGrpSpPr>
        <p:grpSpPr>
          <a:xfrm>
            <a:off x="4823062" y="5518633"/>
            <a:ext cx="3635138" cy="1034567"/>
            <a:chOff x="3886200" y="4095487"/>
            <a:chExt cx="3886200" cy="628913"/>
          </a:xfrm>
        </p:grpSpPr>
        <p:grpSp>
          <p:nvGrpSpPr>
            <p:cNvPr id="10" name="Group 9"/>
            <p:cNvGrpSpPr/>
            <p:nvPr/>
          </p:nvGrpSpPr>
          <p:grpSpPr>
            <a:xfrm>
              <a:off x="3886200" y="4095487"/>
              <a:ext cx="1981200" cy="628913"/>
              <a:chOff x="3733800" y="3962400"/>
              <a:chExt cx="4042618" cy="1238513"/>
            </a:xfrm>
          </p:grpSpPr>
          <p:pic>
            <p:nvPicPr>
              <p:cNvPr id="6" name="Content Placeholder 6" descr="Square_wave.pn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5715000" y="3962400"/>
                <a:ext cx="2061418" cy="1238513"/>
              </a:xfrm>
              <a:prstGeom prst="rect">
                <a:avLst/>
              </a:prstGeom>
            </p:spPr>
          </p:pic>
          <p:pic>
            <p:nvPicPr>
              <p:cNvPr id="9" name="Content Placeholder 6" descr="Square_wave.pn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3733800" y="3962400"/>
                <a:ext cx="2061418" cy="1238513"/>
              </a:xfrm>
              <a:prstGeom prst="rect">
                <a:avLst/>
              </a:prstGeom>
            </p:spPr>
          </p:pic>
        </p:grpSp>
        <p:grpSp>
          <p:nvGrpSpPr>
            <p:cNvPr id="11" name="Group 10"/>
            <p:cNvGrpSpPr/>
            <p:nvPr/>
          </p:nvGrpSpPr>
          <p:grpSpPr>
            <a:xfrm>
              <a:off x="5791200" y="4095487"/>
              <a:ext cx="1981200" cy="628913"/>
              <a:chOff x="3733800" y="3962400"/>
              <a:chExt cx="4042618" cy="1238513"/>
            </a:xfrm>
          </p:grpSpPr>
          <p:pic>
            <p:nvPicPr>
              <p:cNvPr id="12" name="Content Placeholder 6" descr="Square_wave.pn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5715000" y="3962400"/>
                <a:ext cx="2061418" cy="1238513"/>
              </a:xfrm>
              <a:prstGeom prst="rect">
                <a:avLst/>
              </a:prstGeom>
            </p:spPr>
          </p:pic>
          <p:pic>
            <p:nvPicPr>
              <p:cNvPr id="13" name="Content Placeholder 6" descr="Square_wave.pn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3733800" y="3962400"/>
                <a:ext cx="2061418" cy="1238513"/>
              </a:xfrm>
              <a:prstGeom prst="rect">
                <a:avLst/>
              </a:prstGeom>
            </p:spPr>
          </p:pic>
        </p:grpSp>
      </p:grpSp>
      <p:sp>
        <p:nvSpPr>
          <p:cNvPr id="15" name="TextBox 14"/>
          <p:cNvSpPr txBox="1"/>
          <p:nvPr/>
        </p:nvSpPr>
        <p:spPr>
          <a:xfrm>
            <a:off x="6019800" y="1524000"/>
            <a:ext cx="162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High amplitude</a:t>
            </a:r>
          </a:p>
          <a:p>
            <a:r>
              <a:rPr lang="en-US"/>
              <a:t>Low frequency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67400" y="4724400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Low amplitude</a:t>
            </a:r>
          </a:p>
          <a:p>
            <a:r>
              <a:rPr lang="en-US"/>
              <a:t>High frequency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quare_wave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914400"/>
            <a:ext cx="3704138" cy="2225469"/>
          </a:xfrm>
        </p:spPr>
      </p:pic>
      <p:grpSp>
        <p:nvGrpSpPr>
          <p:cNvPr id="2" name="Group 13"/>
          <p:cNvGrpSpPr/>
          <p:nvPr/>
        </p:nvGrpSpPr>
        <p:grpSpPr>
          <a:xfrm>
            <a:off x="2667000" y="4876800"/>
            <a:ext cx="3635138" cy="1034567"/>
            <a:chOff x="3886200" y="4095487"/>
            <a:chExt cx="3886200" cy="628913"/>
          </a:xfrm>
        </p:grpSpPr>
        <p:grpSp>
          <p:nvGrpSpPr>
            <p:cNvPr id="3" name="Group 9"/>
            <p:cNvGrpSpPr/>
            <p:nvPr/>
          </p:nvGrpSpPr>
          <p:grpSpPr>
            <a:xfrm>
              <a:off x="3886200" y="4095487"/>
              <a:ext cx="1981200" cy="628913"/>
              <a:chOff x="3733800" y="3962400"/>
              <a:chExt cx="4042618" cy="1238513"/>
            </a:xfrm>
          </p:grpSpPr>
          <p:pic>
            <p:nvPicPr>
              <p:cNvPr id="6" name="Content Placeholder 6" descr="Square_wave.pn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5715000" y="3962400"/>
                <a:ext cx="2061418" cy="1238513"/>
              </a:xfrm>
              <a:prstGeom prst="rect">
                <a:avLst/>
              </a:prstGeom>
            </p:spPr>
          </p:pic>
          <p:pic>
            <p:nvPicPr>
              <p:cNvPr id="9" name="Content Placeholder 6" descr="Square_wave.pn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3733800" y="3962400"/>
                <a:ext cx="2061418" cy="1238513"/>
              </a:xfrm>
              <a:prstGeom prst="rect">
                <a:avLst/>
              </a:prstGeom>
            </p:spPr>
          </p:pic>
        </p:grpSp>
        <p:grpSp>
          <p:nvGrpSpPr>
            <p:cNvPr id="5" name="Group 10"/>
            <p:cNvGrpSpPr/>
            <p:nvPr/>
          </p:nvGrpSpPr>
          <p:grpSpPr>
            <a:xfrm>
              <a:off x="5791200" y="4095487"/>
              <a:ext cx="1981200" cy="628913"/>
              <a:chOff x="3733800" y="3962400"/>
              <a:chExt cx="4042618" cy="1238513"/>
            </a:xfrm>
          </p:grpSpPr>
          <p:pic>
            <p:nvPicPr>
              <p:cNvPr id="12" name="Content Placeholder 6" descr="Square_wave.pn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5715000" y="3962400"/>
                <a:ext cx="2061418" cy="1238513"/>
              </a:xfrm>
              <a:prstGeom prst="rect">
                <a:avLst/>
              </a:prstGeom>
            </p:spPr>
          </p:pic>
          <p:pic>
            <p:nvPicPr>
              <p:cNvPr id="13" name="Content Placeholder 6" descr="Square_wave.pn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3733800" y="3962400"/>
                <a:ext cx="2061418" cy="1238513"/>
              </a:xfrm>
              <a:prstGeom prst="rect">
                <a:avLst/>
              </a:prstGeom>
            </p:spPr>
          </p:pic>
        </p:grpSp>
      </p:grpSp>
      <p:sp>
        <p:nvSpPr>
          <p:cNvPr id="15" name="TextBox 14"/>
          <p:cNvSpPr txBox="1"/>
          <p:nvPr/>
        </p:nvSpPr>
        <p:spPr>
          <a:xfrm>
            <a:off x="2286000" y="457200"/>
            <a:ext cx="4500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High amplitude = More Neural Tissue Affected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43000" y="4419600"/>
            <a:ext cx="6790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High frequency = Individual Neurons Firing More Spikes (up to a limit?)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Exercise 3: Recording and spike patterns from ganglia 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8578042" cy="464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1274</TotalTime>
  <Words>229</Words>
  <Application>Microsoft Macintosh PowerPoint</Application>
  <PresentationFormat>On-screen Show (4:3)</PresentationFormat>
  <Paragraphs>25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Office Theme</vt:lpstr>
      <vt:lpstr>!OLE_LINK1</vt:lpstr>
      <vt:lpstr>!OLE_LINK2</vt:lpstr>
      <vt:lpstr>Experiment Five: Microstimulation</vt:lpstr>
      <vt:lpstr>Since nerves use electricity to communicate, they can be manipulated with electricity as well</vt:lpstr>
      <vt:lpstr>Is “animal” electricity different than the electricity of lightening storms?</vt:lpstr>
      <vt:lpstr>Can electricity applied to brain modify body function?</vt:lpstr>
      <vt:lpstr>Present Day Neuromodulation Applications</vt:lpstr>
      <vt:lpstr>Exercise 1: Cockroach Leg Microstimulation Set up</vt:lpstr>
      <vt:lpstr>Exercise 2: Response of motor neurons to amplitude and frequency </vt:lpstr>
      <vt:lpstr>PowerPoint Presentation</vt:lpstr>
      <vt:lpstr>Exercise 3: Recording and spike patterns from ganglia </vt:lpstr>
      <vt:lpstr>Identify relationships between leg movements and ganglia spike patterns</vt:lpstr>
      <vt:lpstr>Exercise 3B: Stimulation of metathoracic ganglion/ Effect of spike patterns and amplitude on movement </vt:lpstr>
      <vt:lpstr>Exercise 3B: Stimulation of metathoracic ganglion/ Effect of spike patterns and amplitude on movement</vt:lpstr>
    </vt:vector>
  </TitlesOfParts>
  <Company>WSU CaTS Labs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Two: Microstimulation</dc:title>
  <dc:creator>Children</dc:creator>
  <cp:lastModifiedBy>Timothy Marzullo</cp:lastModifiedBy>
  <cp:revision>30</cp:revision>
  <dcterms:created xsi:type="dcterms:W3CDTF">2011-09-21T21:57:41Z</dcterms:created>
  <dcterms:modified xsi:type="dcterms:W3CDTF">2011-12-15T20:33:43Z</dcterms:modified>
</cp:coreProperties>
</file>